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59" r:id="rId4"/>
    <p:sldId id="261" r:id="rId5"/>
    <p:sldId id="270" r:id="rId6"/>
    <p:sldId id="263" r:id="rId7"/>
    <p:sldId id="264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35"/>
    <p:restoredTop sz="94643"/>
  </p:normalViewPr>
  <p:slideViewPr>
    <p:cSldViewPr snapToGrid="0" snapToObjects="1">
      <p:cViewPr varScale="1">
        <p:scale>
          <a:sx n="127" d="100"/>
          <a:sy n="127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zintarsgotham:Desktop:desktop%208:SOF%20analysis:SOF%20DCV%20price%20overview%202016mar2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dzintarsgotham/Desktop/desktop%208/SOF%20analysis/SOF%20DCV%20price%20overview%202016mar2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378738090723"/>
          <c:y val="0.196548740123458"/>
          <c:w val="0.719113288546451"/>
          <c:h val="0.4040843551533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Lbls>
            <c:dLbl>
              <c:idx val="0"/>
              <c:layout>
                <c:manualLayout>
                  <c:x val="-0.00331744706953882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numFmt formatCode="[$$]\ #,##0" sourceLinked="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[$$]\ 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 (list price)</c:v>
                </c:pt>
                <c:pt idx="1">
                  <c:v>US (Vet. Affairs)</c:v>
                </c:pt>
                <c:pt idx="2">
                  <c:v>UK</c:v>
                </c:pt>
                <c:pt idx="3">
                  <c:v>France</c:v>
                </c:pt>
                <c:pt idx="4">
                  <c:v>Germany</c:v>
                </c:pt>
                <c:pt idx="5">
                  <c:v>Canada</c:v>
                </c:pt>
                <c:pt idx="6">
                  <c:v>Spain</c:v>
                </c:pt>
                <c:pt idx="7">
                  <c:v>Portugal</c:v>
                </c:pt>
                <c:pt idx="8">
                  <c:v>Brazil</c:v>
                </c:pt>
                <c:pt idx="9">
                  <c:v>India</c:v>
                </c:pt>
                <c:pt idx="10">
                  <c:v>Target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84000.0</c:v>
                </c:pt>
                <c:pt idx="1">
                  <c:v>49860.0</c:v>
                </c:pt>
                <c:pt idx="2">
                  <c:v>50300.16</c:v>
                </c:pt>
                <c:pt idx="3">
                  <c:v>45322.62</c:v>
                </c:pt>
                <c:pt idx="4">
                  <c:v>45322.62</c:v>
                </c:pt>
                <c:pt idx="5">
                  <c:v>44689.0</c:v>
                </c:pt>
                <c:pt idx="6">
                  <c:v>27634.09</c:v>
                </c:pt>
                <c:pt idx="7">
                  <c:v>27634.09</c:v>
                </c:pt>
                <c:pt idx="8">
                  <c:v>6875.4</c:v>
                </c:pt>
                <c:pt idx="9">
                  <c:v>324.0</c:v>
                </c:pt>
                <c:pt idx="10">
                  <c:v>62.0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B6-45C8-9B6B-9F44A0AB1F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0191520"/>
        <c:axId val="2045957760"/>
      </c:barChart>
      <c:catAx>
        <c:axId val="2140191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-5400000" vert="horz"/>
          <a:lstStyle/>
          <a:p>
            <a:pPr algn="r">
              <a:defRPr/>
            </a:pPr>
            <a:endParaRPr lang="en-US"/>
          </a:p>
        </c:txPr>
        <c:crossAx val="2045957760"/>
        <c:crosses val="autoZero"/>
        <c:auto val="0"/>
        <c:lblAlgn val="ctr"/>
        <c:lblOffset val="100"/>
        <c:noMultiLvlLbl val="0"/>
      </c:catAx>
      <c:valAx>
        <c:axId val="20459577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algn="ctr" rtl="0">
                  <a:defRPr sz="2400"/>
                </a:pPr>
                <a:r>
                  <a:rPr lang="en-US" sz="2400" dirty="0"/>
                  <a:t>price </a:t>
                </a:r>
                <a:r>
                  <a:rPr lang="en-US" sz="2400" dirty="0" smtClean="0"/>
                  <a:t>for </a:t>
                </a:r>
                <a:r>
                  <a:rPr lang="en-US" sz="2400" dirty="0"/>
                  <a:t>12-week treatment course</a:t>
                </a:r>
              </a:p>
            </c:rich>
          </c:tx>
          <c:layout>
            <c:manualLayout>
              <c:xMode val="edge"/>
              <c:yMode val="edge"/>
              <c:x val="0.0625792169543971"/>
              <c:y val="0.0515656673559342"/>
            </c:manualLayout>
          </c:layout>
          <c:overlay val="0"/>
        </c:title>
        <c:numFmt formatCode="[$$]\ #,##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140191520"/>
        <c:crosses val="autoZero"/>
        <c:crossBetween val="between"/>
        <c:majorUnit val="15000.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461882424914"/>
          <c:y val="0.133140296899071"/>
          <c:w val="0.668947015662056"/>
          <c:h val="0.4743269105220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Lbls>
            <c:dLbl>
              <c:idx val="0"/>
              <c:layout>
                <c:manualLayout>
                  <c:x val="-0.00475068306010924"/>
                  <c:y val="-0.00263868141884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numFmt formatCode="[$$-47F]\ #,##0" sourceLinked="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[$$-47F]\ 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Sheet1!$A$26:$A$33</c:f>
              <c:strCache>
                <c:ptCount val="8"/>
                <c:pt idx="0">
                  <c:v>US (list price)</c:v>
                </c:pt>
                <c:pt idx="1">
                  <c:v>US (Veterans Affairs)</c:v>
                </c:pt>
                <c:pt idx="2">
                  <c:v>France</c:v>
                </c:pt>
                <c:pt idx="3">
                  <c:v>UK</c:v>
                </c:pt>
                <c:pt idx="4">
                  <c:v>Spain</c:v>
                </c:pt>
                <c:pt idx="5">
                  <c:v>Brazil</c:v>
                </c:pt>
                <c:pt idx="6">
                  <c:v>India</c:v>
                </c:pt>
                <c:pt idx="7">
                  <c:v>Target</c:v>
                </c:pt>
              </c:strCache>
            </c:strRef>
          </c:cat>
          <c:val>
            <c:numRef>
              <c:f>Sheet1!$B$26:$B$33</c:f>
              <c:numCache>
                <c:formatCode>#,##0</c:formatCode>
                <c:ptCount val="8"/>
                <c:pt idx="0">
                  <c:v>63000.0</c:v>
                </c:pt>
                <c:pt idx="1">
                  <c:v>50653.0</c:v>
                </c:pt>
                <c:pt idx="2">
                  <c:v>39387.25</c:v>
                </c:pt>
                <c:pt idx="3">
                  <c:v>37151.87</c:v>
                </c:pt>
                <c:pt idx="4">
                  <c:v>35174.37</c:v>
                </c:pt>
                <c:pt idx="5">
                  <c:v>2552.25</c:v>
                </c:pt>
                <c:pt idx="6">
                  <c:v>153.0</c:v>
                </c:pt>
                <c:pt idx="7">
                  <c:v>14.0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5517680"/>
        <c:axId val="2145520800"/>
      </c:barChart>
      <c:catAx>
        <c:axId val="2145517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-5400000" vert="horz"/>
          <a:lstStyle/>
          <a:p>
            <a:pPr algn="r">
              <a:defRPr/>
            </a:pPr>
            <a:endParaRPr lang="en-US"/>
          </a:p>
        </c:txPr>
        <c:crossAx val="2145520800"/>
        <c:crosses val="autoZero"/>
        <c:auto val="0"/>
        <c:lblAlgn val="ctr"/>
        <c:lblOffset val="100"/>
        <c:noMultiLvlLbl val="0"/>
      </c:catAx>
      <c:valAx>
        <c:axId val="21455208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price </a:t>
                </a:r>
                <a:r>
                  <a:rPr lang="en-US" smtClean="0"/>
                  <a:t>for </a:t>
                </a:r>
                <a:r>
                  <a:rPr lang="en-US" dirty="0"/>
                  <a:t>12-week treatment course</a:t>
                </a:r>
              </a:p>
            </c:rich>
          </c:tx>
          <c:layout>
            <c:manualLayout>
              <c:xMode val="edge"/>
              <c:yMode val="edge"/>
              <c:x val="0.137623640665573"/>
              <c:y val="0.068260582057288"/>
            </c:manualLayout>
          </c:layout>
          <c:overlay val="0"/>
        </c:title>
        <c:numFmt formatCode="[$$-409]#,##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145517680"/>
        <c:crosses val="autoZero"/>
        <c:crossBetween val="between"/>
        <c:majorUnit val="15000.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2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3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9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0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5483-74FF-9446-8DD7-B4068C1855E6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ACA28-3EDF-B04B-B487-BF6F9BF4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1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" y="4475"/>
            <a:ext cx="9143998" cy="6839822"/>
          </a:xfrm>
          <a:prstGeom prst="rect">
            <a:avLst/>
          </a:prstGeom>
          <a:solidFill>
            <a:srgbClr val="98253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679" tIns="32339" rIns="64679" bIns="32339" numCol="1" rtlCol="0" anchor="t" anchorCtr="0" compatLnSpc="1">
            <a:prstTxWarp prst="textNoShape">
              <a:avLst/>
            </a:prstTxWarp>
          </a:bodyPr>
          <a:lstStyle/>
          <a:p>
            <a:pPr defTabSz="2872222"/>
            <a:endParaRPr lang="en-GB" sz="6000">
              <a:solidFill>
                <a:srgbClr val="C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211" y="178650"/>
            <a:ext cx="85410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Rapidly falling costs for new hepatitis C direct-acting </a:t>
            </a:r>
            <a:r>
              <a:rPr lang="en-US" sz="4400" b="1" dirty="0" smtClean="0">
                <a:solidFill>
                  <a:schemeClr val="bg1"/>
                </a:solidFill>
              </a:rPr>
              <a:t>antivirals: </a:t>
            </a: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potential for universal access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211" y="6304512"/>
            <a:ext cx="8657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23387">
              <a:defRPr/>
            </a:pPr>
            <a:r>
              <a:rPr lang="en-GB" sz="2000" kern="0" dirty="0" smtClean="0">
                <a:solidFill>
                  <a:schemeClr val="bg1"/>
                </a:solidFill>
              </a:rPr>
              <a:t>Abstract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THPDE0206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3211" y="2331779"/>
            <a:ext cx="14479643" cy="306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Dzintars Gotham</a:t>
            </a:r>
            <a:r>
              <a:rPr lang="en-US" sz="2000" baseline="30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, Melissa Barber</a:t>
            </a:r>
            <a:r>
              <a:rPr lang="en-US" sz="2000" baseline="30000" dirty="0" smtClean="0">
                <a:solidFill>
                  <a:schemeClr val="bg1"/>
                </a:solidFill>
              </a:rPr>
              <a:t>2</a:t>
            </a:r>
            <a:r>
              <a:rPr lang="en-US" sz="2000" dirty="0" smtClean="0">
                <a:solidFill>
                  <a:schemeClr val="bg1"/>
                </a:solidFill>
              </a:rPr>
              <a:t>, Joseph Fortunak</a:t>
            </a:r>
            <a:r>
              <a:rPr lang="en-US" sz="2000" baseline="30000" dirty="0" smtClean="0">
                <a:solidFill>
                  <a:schemeClr val="bg1"/>
                </a:solidFill>
              </a:rPr>
              <a:t>3</a:t>
            </a:r>
            <a:r>
              <a:rPr lang="en-US" sz="2000" dirty="0" smtClean="0">
                <a:solidFill>
                  <a:schemeClr val="bg1"/>
                </a:solidFill>
              </a:rPr>
              <a:t>, Anton Pozniak</a:t>
            </a:r>
            <a:r>
              <a:rPr lang="en-US" sz="2000" baseline="30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, Andrew Hill</a:t>
            </a:r>
            <a:r>
              <a:rPr lang="en-US" sz="2000" baseline="30000" dirty="0" smtClean="0">
                <a:solidFill>
                  <a:schemeClr val="bg1"/>
                </a:solidFill>
              </a:rPr>
              <a:t>4</a:t>
            </a:r>
          </a:p>
          <a:p>
            <a:endParaRPr lang="en-US" sz="2000" baseline="30000" dirty="0" smtClean="0">
              <a:solidFill>
                <a:schemeClr val="bg1"/>
              </a:solidFill>
            </a:endParaRP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 Faculty of Medicine, Imperial College London, London, United Kingdom. </a:t>
            </a: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2</a:t>
            </a:r>
            <a:r>
              <a:rPr lang="en-US" sz="2000" dirty="0" smtClean="0">
                <a:solidFill>
                  <a:schemeClr val="bg1"/>
                </a:solidFill>
              </a:rPr>
              <a:t> Centre of Development Studies, Cambridge University, Cambridge, United Kingdom.</a:t>
            </a: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3</a:t>
            </a:r>
            <a:r>
              <a:rPr lang="en-US" sz="2000" dirty="0" smtClean="0">
                <a:solidFill>
                  <a:schemeClr val="bg1"/>
                </a:solidFill>
              </a:rPr>
              <a:t> Chemistry and Pharmaceutical Sciences, Howard University, Washington, DC, USA. </a:t>
            </a: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 St Stephens AIDS Trust, Chelsea and Westminster Hospital, London, UK. 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Correspondence to: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Dr</a:t>
            </a:r>
            <a:r>
              <a:rPr lang="en-US" sz="2000" dirty="0" smtClean="0">
                <a:solidFill>
                  <a:schemeClr val="bg1"/>
                </a:solidFill>
              </a:rPr>
              <a:t> Andrew Hill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microhaart@aol.com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5399" y="4381581"/>
            <a:ext cx="3973670" cy="238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1" y="434710"/>
            <a:ext cx="9115389" cy="6042052"/>
          </a:xfrm>
        </p:spPr>
      </p:pic>
    </p:spTree>
    <p:extLst>
      <p:ext uri="{BB962C8B-B14F-4D97-AF65-F5344CB8AC3E}">
        <p14:creationId xmlns:p14="http://schemas.microsoft.com/office/powerpoint/2010/main" val="10510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285" y="103666"/>
            <a:ext cx="11303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Cost/kg of </a:t>
            </a:r>
            <a:r>
              <a:rPr lang="en-US" sz="2800" b="1" dirty="0" err="1"/>
              <a:t>sofosbuvir</a:t>
            </a:r>
            <a:r>
              <a:rPr lang="en-US" sz="2800" b="1" dirty="0"/>
              <a:t> API exports </a:t>
            </a:r>
            <a:r>
              <a:rPr lang="en-US" sz="2800" b="1" dirty="0" smtClean="0"/>
              <a:t>Jan </a:t>
            </a:r>
            <a:r>
              <a:rPr lang="en-US" sz="2800" b="1" dirty="0"/>
              <a:t>to </a:t>
            </a:r>
            <a:r>
              <a:rPr lang="en-US" sz="2800" b="1" dirty="0" smtClean="0"/>
              <a:t>Jun 2016</a:t>
            </a:r>
            <a:r>
              <a:rPr lang="en-US" sz="2800" b="1" dirty="0"/>
              <a:t>,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weighted </a:t>
            </a:r>
            <a:r>
              <a:rPr lang="en-US" sz="2800" b="1" dirty="0"/>
              <a:t>by size of shipment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20" r="-16" b="49324"/>
          <a:stretch/>
        </p:blipFill>
        <p:spPr>
          <a:xfrm>
            <a:off x="163285" y="1057773"/>
            <a:ext cx="8712200" cy="5464098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475261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Gotham D, Barber M, </a:t>
            </a:r>
            <a:r>
              <a:rPr lang="en-US" sz="1050" dirty="0" err="1" smtClean="0"/>
              <a:t>Fortunak</a:t>
            </a:r>
            <a:r>
              <a:rPr lang="en-US" sz="1050" dirty="0" smtClean="0"/>
              <a:t> J, </a:t>
            </a:r>
            <a:r>
              <a:rPr lang="en-US" sz="1050" dirty="0" err="1" smtClean="0"/>
              <a:t>Pozniak</a:t>
            </a:r>
            <a:r>
              <a:rPr lang="en-US" sz="1050" dirty="0" smtClean="0"/>
              <a:t> A, Hill A. Rapidly falling costs for new hepatitis C direct-acting antivirals (DAAs): potential for universal access. </a:t>
            </a:r>
            <a:br>
              <a:rPr lang="en-US" sz="1050" dirty="0" smtClean="0"/>
            </a:br>
            <a:r>
              <a:rPr lang="en-US" sz="1050" dirty="0" smtClean="0"/>
              <a:t>Abstract number </a:t>
            </a:r>
            <a:r>
              <a:rPr lang="is-IS" sz="1050" dirty="0" smtClean="0"/>
              <a:t>A-792-0516-01639</a:t>
            </a:r>
            <a:r>
              <a:rPr lang="en-US" sz="1050" dirty="0" smtClean="0"/>
              <a:t>, presented at AIDS2016, Durban.</a:t>
            </a:r>
            <a:endParaRPr lang="en-US" sz="1050" dirty="0"/>
          </a:p>
          <a:p>
            <a:r>
              <a:rPr lang="en-US" sz="1050" b="1" dirty="0" smtClean="0"/>
              <a:t> </a:t>
            </a:r>
            <a:endParaRPr lang="en-US" sz="1050" b="1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625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33143" y="1303744"/>
            <a:ext cx="7924473" cy="5130143"/>
            <a:chOff x="685895" y="1029086"/>
            <a:chExt cx="6713136" cy="4633828"/>
          </a:xfrm>
        </p:grpSpPr>
        <p:sp>
          <p:nvSpPr>
            <p:cNvPr id="18" name="TextBox 17"/>
            <p:cNvSpPr txBox="1"/>
            <p:nvPr/>
          </p:nvSpPr>
          <p:spPr>
            <a:xfrm>
              <a:off x="3189125" y="1490751"/>
              <a:ext cx="2966521" cy="355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API needed per person = 34g (400mg x 84 days)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85895" y="1029086"/>
              <a:ext cx="5903844" cy="4633828"/>
              <a:chOff x="353701" y="417950"/>
              <a:chExt cx="7350704" cy="576944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53701" y="417950"/>
                <a:ext cx="2368732" cy="775006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Cost of API =</a:t>
                </a:r>
              </a:p>
              <a:p>
                <a:r>
                  <a:rPr lang="en-US" b="1" dirty="0"/>
                  <a:t>$</a:t>
                </a:r>
                <a:r>
                  <a:rPr lang="en-US" b="1" dirty="0" smtClean="0"/>
                  <a:t>1,094/kg</a:t>
                </a:r>
                <a:endParaRPr lang="en-US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538067" y="1691766"/>
                <a:ext cx="2368732" cy="726875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API per 12 weeks </a:t>
                </a:r>
                <a:r>
                  <a:rPr lang="en-US" b="1" dirty="0" smtClean="0"/>
                  <a:t/>
                </a:r>
                <a:br>
                  <a:rPr lang="en-US" b="1" dirty="0" smtClean="0"/>
                </a:br>
                <a:r>
                  <a:rPr lang="en-US" b="1" dirty="0" smtClean="0"/>
                  <a:t>= $37</a:t>
                </a:r>
                <a:endParaRPr lang="en-US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722431" y="2962646"/>
                <a:ext cx="2368732" cy="726875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Formulated drug </a:t>
                </a:r>
                <a:r>
                  <a:rPr lang="en-US" b="1" dirty="0" smtClean="0"/>
                  <a:t/>
                </a:r>
                <a:br>
                  <a:rPr lang="en-US" b="1" dirty="0" smtClean="0"/>
                </a:br>
                <a:r>
                  <a:rPr lang="en-US" b="1" dirty="0" smtClean="0"/>
                  <a:t>= $40</a:t>
                </a:r>
                <a:endParaRPr lang="en-US" b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906799" y="4220368"/>
                <a:ext cx="2368732" cy="726875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Packaged drug </a:t>
                </a:r>
                <a:r>
                  <a:rPr lang="en-US" b="1" dirty="0" smtClean="0"/>
                  <a:t/>
                </a:r>
                <a:br>
                  <a:rPr lang="en-US" b="1" dirty="0" smtClean="0"/>
                </a:br>
                <a:r>
                  <a:rPr lang="en-US" b="1" dirty="0" smtClean="0"/>
                  <a:t>= $41</a:t>
                </a:r>
                <a:endParaRPr lang="en-US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091166" y="5460521"/>
                <a:ext cx="2368732" cy="726875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Final generic price </a:t>
                </a:r>
                <a:r>
                  <a:rPr lang="en-US" b="1" dirty="0" smtClean="0"/>
                  <a:t/>
                </a:r>
                <a:br>
                  <a:rPr lang="en-US" b="1" dirty="0" smtClean="0"/>
                </a:br>
                <a:r>
                  <a:rPr lang="en-US" b="1" dirty="0" smtClean="0"/>
                  <a:t>= $62</a:t>
                </a:r>
                <a:endParaRPr lang="en-US" b="1" dirty="0"/>
              </a:p>
            </p:txBody>
          </p:sp>
          <p:cxnSp>
            <p:nvCxnSpPr>
              <p:cNvPr id="27" name="Elbow Connector 26"/>
              <p:cNvCxnSpPr/>
              <p:nvPr/>
            </p:nvCxnSpPr>
            <p:spPr>
              <a:xfrm>
                <a:off x="2722432" y="956469"/>
                <a:ext cx="653813" cy="735297"/>
              </a:xfrm>
              <a:prstGeom prst="bentConnector3">
                <a:avLst>
                  <a:gd name="adj1" fmla="val 100155"/>
                </a:avLst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lbow Connector 27"/>
              <p:cNvCxnSpPr/>
              <p:nvPr/>
            </p:nvCxnSpPr>
            <p:spPr>
              <a:xfrm>
                <a:off x="3906798" y="2150495"/>
                <a:ext cx="653813" cy="812151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lbow Connector 28"/>
              <p:cNvCxnSpPr/>
              <p:nvPr/>
            </p:nvCxnSpPr>
            <p:spPr>
              <a:xfrm>
                <a:off x="5091164" y="3408214"/>
                <a:ext cx="653813" cy="812151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lbow Connector 29"/>
              <p:cNvCxnSpPr/>
              <p:nvPr/>
            </p:nvCxnSpPr>
            <p:spPr>
              <a:xfrm>
                <a:off x="6275531" y="4648369"/>
                <a:ext cx="653813" cy="812151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4591404" y="2296820"/>
                <a:ext cx="3113001" cy="442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Formulation + excipients </a:t>
                </a:r>
                <a:r>
                  <a:rPr lang="en-US" i="1" dirty="0"/>
                  <a:t>= </a:t>
                </a:r>
                <a:r>
                  <a:rPr lang="en-US" i="1" dirty="0" smtClean="0"/>
                  <a:t>$0.04 per pill</a:t>
                </a:r>
                <a:endParaRPr lang="en-US" i="1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5064071" y="3522122"/>
              <a:ext cx="1660232" cy="355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Packaging = $0.35/month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87889" y="4503629"/>
              <a:ext cx="1311142" cy="355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Profit margin = 50%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33143" y="488713"/>
            <a:ext cx="11815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Cost-based generic price of </a:t>
            </a:r>
            <a:r>
              <a:rPr lang="en-US" sz="2800" b="1" dirty="0" err="1"/>
              <a:t>sofosbuvir</a:t>
            </a:r>
            <a:r>
              <a:rPr lang="en-US" sz="2800" b="1" dirty="0"/>
              <a:t> (12 weeks)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0" y="6475261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Gotham D, Barber M, </a:t>
            </a:r>
            <a:r>
              <a:rPr lang="en-US" sz="1050" dirty="0" err="1" smtClean="0"/>
              <a:t>Fortunak</a:t>
            </a:r>
            <a:r>
              <a:rPr lang="en-US" sz="1050" dirty="0" smtClean="0"/>
              <a:t> J, </a:t>
            </a:r>
            <a:r>
              <a:rPr lang="en-US" sz="1050" dirty="0" err="1" smtClean="0"/>
              <a:t>Pozniak</a:t>
            </a:r>
            <a:r>
              <a:rPr lang="en-US" sz="1050" dirty="0" smtClean="0"/>
              <a:t> A, Hill A. Rapidly falling costs for new hepatitis C direct-acting antivirals (DAAs): potential for universal access. </a:t>
            </a:r>
            <a:br>
              <a:rPr lang="en-US" sz="1050" dirty="0" smtClean="0"/>
            </a:br>
            <a:r>
              <a:rPr lang="en-US" sz="1050" dirty="0" smtClean="0"/>
              <a:t>Abstract number </a:t>
            </a:r>
            <a:r>
              <a:rPr lang="is-IS" sz="1050" dirty="0" smtClean="0"/>
              <a:t>A-792-0516-01639</a:t>
            </a:r>
            <a:r>
              <a:rPr lang="en-US" sz="1050" dirty="0" smtClean="0"/>
              <a:t>, presented at AIDS2016, Durban.</a:t>
            </a:r>
            <a:endParaRPr lang="en-US" sz="1050" dirty="0"/>
          </a:p>
          <a:p>
            <a:r>
              <a:rPr lang="en-US" sz="1050" b="1" dirty="0" smtClean="0"/>
              <a:t> </a:t>
            </a:r>
            <a:endParaRPr lang="en-US" sz="1050" b="1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34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8348"/>
              </p:ext>
            </p:extLst>
          </p:nvPr>
        </p:nvGraphicFramePr>
        <p:xfrm>
          <a:off x="465010" y="1160563"/>
          <a:ext cx="6761087" cy="497687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95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15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36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92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Drug</a:t>
                      </a:r>
                      <a:endParaRPr lang="en-GB" sz="21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36742" marR="36742" marT="0" marB="0">
                    <a:solidFill>
                      <a:srgbClr val="9825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API cost/kg</a:t>
                      </a:r>
                      <a:endParaRPr lang="en-GB" sz="21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36742" marR="36742" marT="0" marB="0">
                    <a:solidFill>
                      <a:srgbClr val="9825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Target price </a:t>
                      </a:r>
                      <a:r>
                        <a:rPr lang="en-US" sz="2100" dirty="0" smtClean="0">
                          <a:effectLst/>
                        </a:rPr>
                        <a:t> for</a:t>
                      </a:r>
                      <a:r>
                        <a:rPr lang="en-US" sz="2100" baseline="0" dirty="0" smtClean="0">
                          <a:effectLst/>
                        </a:rPr>
                        <a:t> </a:t>
                      </a:r>
                      <a:r>
                        <a:rPr lang="en-US" sz="2100" dirty="0" smtClean="0">
                          <a:effectLst/>
                        </a:rPr>
                        <a:t>finished product per treatment</a:t>
                      </a:r>
                      <a:endParaRPr lang="en-GB" sz="21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36742" marR="36742" marT="0" marB="0">
                    <a:solidFill>
                      <a:srgbClr val="9825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6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Sofosbuvir (SOF)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$1,094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$62</a:t>
                      </a:r>
                    </a:p>
                  </a:txBody>
                  <a:tcPr marL="51944" marR="5194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6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Daclatasvir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$998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$14</a:t>
                      </a:r>
                    </a:p>
                  </a:txBody>
                  <a:tcPr marL="51944" marR="5194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6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Ledipasvir</a:t>
                      </a:r>
                      <a:r>
                        <a:rPr lang="en-US" sz="2100" b="1" dirty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 (LDV)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$2,441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$34</a:t>
                      </a:r>
                    </a:p>
                  </a:txBody>
                  <a:tcPr marL="51944" marR="5194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6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SOF+LDV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N/A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$96</a:t>
                      </a:r>
                    </a:p>
                  </a:txBody>
                  <a:tcPr marL="51944" marR="51944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6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 dirty="0" err="1" smtClean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Velpatasvir</a:t>
                      </a:r>
                      <a:r>
                        <a:rPr lang="en-US" sz="2100" b="1" dirty="0" smtClean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 (VEL)</a:t>
                      </a:r>
                      <a:endParaRPr lang="en-US" sz="2100" b="1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$8,900-11,700</a:t>
                      </a: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$119-154</a:t>
                      </a:r>
                    </a:p>
                  </a:txBody>
                  <a:tcPr marL="51944" marR="51944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1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 dirty="0" smtClean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SOF+VEL</a:t>
                      </a:r>
                      <a:endParaRPr lang="en-US" sz="2100" b="1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N/A</a:t>
                      </a:r>
                      <a:endParaRPr lang="en-US" sz="2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944" marR="5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1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$181-216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1944" marR="51944" marT="0" marB="0"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36867" y="299519"/>
            <a:ext cx="9083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Costs of API, calculated target prices, and current prices 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0" y="6475261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Gotham D, Barber M, </a:t>
            </a:r>
            <a:r>
              <a:rPr lang="en-US" sz="1050" dirty="0" err="1" smtClean="0"/>
              <a:t>Fortunak</a:t>
            </a:r>
            <a:r>
              <a:rPr lang="en-US" sz="1050" dirty="0" smtClean="0"/>
              <a:t> J, </a:t>
            </a:r>
            <a:r>
              <a:rPr lang="en-US" sz="1050" dirty="0" err="1" smtClean="0"/>
              <a:t>Pozniak</a:t>
            </a:r>
            <a:r>
              <a:rPr lang="en-US" sz="1050" dirty="0" smtClean="0"/>
              <a:t> A, Hill A. Rapidly falling costs for new hepatitis C direct-acting antivirals (DAAs): potential for universal access. </a:t>
            </a:r>
            <a:br>
              <a:rPr lang="en-US" sz="1050" dirty="0" smtClean="0"/>
            </a:br>
            <a:r>
              <a:rPr lang="en-US" sz="1050" dirty="0" smtClean="0"/>
              <a:t>Abstract number </a:t>
            </a:r>
            <a:r>
              <a:rPr lang="is-IS" sz="1050" dirty="0" smtClean="0"/>
              <a:t>A-792-0516-01639</a:t>
            </a:r>
            <a:r>
              <a:rPr lang="en-US" sz="1050" dirty="0" smtClean="0"/>
              <a:t>, presented at AIDS2016, Durban.</a:t>
            </a:r>
            <a:endParaRPr lang="en-US" sz="1050" dirty="0"/>
          </a:p>
          <a:p>
            <a:r>
              <a:rPr lang="en-US" sz="1050" b="1" dirty="0" smtClean="0"/>
              <a:t> </a:t>
            </a:r>
            <a:endParaRPr lang="en-US" sz="1050" b="1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772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475261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Gotham D, Barber M, </a:t>
            </a:r>
            <a:r>
              <a:rPr lang="en-US" sz="1050" dirty="0" err="1" smtClean="0"/>
              <a:t>Fortunak</a:t>
            </a:r>
            <a:r>
              <a:rPr lang="en-US" sz="1050" dirty="0" smtClean="0"/>
              <a:t> J, </a:t>
            </a:r>
            <a:r>
              <a:rPr lang="en-US" sz="1050" dirty="0" err="1" smtClean="0"/>
              <a:t>Pozniak</a:t>
            </a:r>
            <a:r>
              <a:rPr lang="en-US" sz="1050" dirty="0" smtClean="0"/>
              <a:t> A, Hill A. Rapidly falling costs for new hepatitis C direct-acting antivirals (DAAs): potential for universal access. </a:t>
            </a:r>
            <a:br>
              <a:rPr lang="en-US" sz="1050" dirty="0" smtClean="0"/>
            </a:br>
            <a:r>
              <a:rPr lang="en-US" sz="1050" dirty="0" smtClean="0"/>
              <a:t>Abstract number </a:t>
            </a:r>
            <a:r>
              <a:rPr lang="is-IS" sz="1050" dirty="0" smtClean="0"/>
              <a:t>A-792-0516-01639</a:t>
            </a:r>
            <a:r>
              <a:rPr lang="en-US" sz="1050" dirty="0" smtClean="0"/>
              <a:t>, presented at AIDS2016, Durban.</a:t>
            </a:r>
            <a:endParaRPr lang="en-US" sz="1050" dirty="0"/>
          </a:p>
          <a:p>
            <a:r>
              <a:rPr lang="en-US" sz="1050" b="1" dirty="0" smtClean="0"/>
              <a:t> </a:t>
            </a:r>
            <a:endParaRPr lang="en-US" sz="1050" b="1" dirty="0"/>
          </a:p>
          <a:p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45758" y="176783"/>
            <a:ext cx="1296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Lowest prices of </a:t>
            </a:r>
            <a:r>
              <a:rPr lang="en-US" sz="2800" b="1" dirty="0" err="1"/>
              <a:t>sofosbuvir</a:t>
            </a:r>
            <a:r>
              <a:rPr lang="en-US" sz="2800" b="1" dirty="0"/>
              <a:t> in selected </a:t>
            </a:r>
            <a:r>
              <a:rPr lang="en-US" sz="2800" b="1" dirty="0" smtClean="0"/>
              <a:t>countries</a:t>
            </a:r>
            <a:endParaRPr lang="en-US" sz="2800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276231"/>
              </p:ext>
            </p:extLst>
          </p:nvPr>
        </p:nvGraphicFramePr>
        <p:xfrm>
          <a:off x="-389744" y="582254"/>
          <a:ext cx="9533744" cy="6290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56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6475261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50" dirty="0" smtClean="0"/>
              <a:t>Gotham D, Barber M, </a:t>
            </a:r>
            <a:r>
              <a:rPr lang="en-US" sz="1050" dirty="0" err="1" smtClean="0"/>
              <a:t>Fortunak</a:t>
            </a:r>
            <a:r>
              <a:rPr lang="en-US" sz="1050" dirty="0" smtClean="0"/>
              <a:t> J, </a:t>
            </a:r>
            <a:r>
              <a:rPr lang="en-US" sz="1050" dirty="0" err="1" smtClean="0"/>
              <a:t>Pozniak</a:t>
            </a:r>
            <a:r>
              <a:rPr lang="en-US" sz="1050" dirty="0" smtClean="0"/>
              <a:t> A, Hill A. Rapidly falling costs for new hepatitis C direct-acting antivirals (DAAs): potential for universal access. </a:t>
            </a:r>
            <a:br>
              <a:rPr lang="en-US" sz="1050" dirty="0" smtClean="0"/>
            </a:br>
            <a:r>
              <a:rPr lang="en-US" sz="1050" dirty="0" smtClean="0"/>
              <a:t>Abstract number </a:t>
            </a:r>
            <a:r>
              <a:rPr lang="is-IS" sz="1050" dirty="0" smtClean="0"/>
              <a:t>A-792-0516-01639</a:t>
            </a:r>
            <a:r>
              <a:rPr lang="en-US" sz="1050" dirty="0" smtClean="0"/>
              <a:t>, presented at AIDS2016, Durban.</a:t>
            </a:r>
            <a:endParaRPr lang="en-US" sz="1050" dirty="0"/>
          </a:p>
          <a:p>
            <a:r>
              <a:rPr lang="en-US" sz="1050" b="1" dirty="0" smtClean="0"/>
              <a:t> </a:t>
            </a:r>
            <a:endParaRPr lang="en-US" sz="1050" b="1" dirty="0"/>
          </a:p>
          <a:p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71738" y="152952"/>
            <a:ext cx="12659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Lowest prices of </a:t>
            </a:r>
            <a:r>
              <a:rPr lang="en-US" sz="2800" b="1" dirty="0" err="1"/>
              <a:t>daclatasvir</a:t>
            </a:r>
            <a:r>
              <a:rPr lang="en-US" sz="2800" b="1" dirty="0"/>
              <a:t> in selected </a:t>
            </a:r>
            <a:r>
              <a:rPr lang="en-US" sz="2800" b="1" dirty="0" smtClean="0"/>
              <a:t>countries</a:t>
            </a:r>
            <a:endParaRPr lang="en-US" sz="2800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429403"/>
              </p:ext>
            </p:extLst>
          </p:nvPr>
        </p:nvGraphicFramePr>
        <p:xfrm>
          <a:off x="-1287860" y="531518"/>
          <a:ext cx="10791623" cy="665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1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8997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Estimated generic price, including a 50% profit margin, for 12 weeks </a:t>
            </a:r>
            <a:r>
              <a:rPr lang="en-US" smtClean="0"/>
              <a:t>of treatment: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0300"/>
            <a:ext cx="788670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/>
              <a:t>SOF: </a:t>
            </a:r>
            <a:r>
              <a:rPr lang="en-US" sz="5400" dirty="0" smtClean="0">
                <a:solidFill>
                  <a:srgbClr val="FF0000"/>
                </a:solidFill>
              </a:rPr>
              <a:t>$62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/>
              <a:t>SOF+DCV: </a:t>
            </a:r>
            <a:r>
              <a:rPr lang="en-US" sz="5400" dirty="0" smtClean="0">
                <a:solidFill>
                  <a:srgbClr val="FF0000"/>
                </a:solidFill>
              </a:rPr>
              <a:t>$76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/>
              <a:t>SOF+LDV: </a:t>
            </a:r>
            <a:r>
              <a:rPr lang="en-US" sz="5400" dirty="0" smtClean="0">
                <a:solidFill>
                  <a:srgbClr val="FF0000"/>
                </a:solidFill>
              </a:rPr>
              <a:t>$96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SOF+VEL: </a:t>
            </a:r>
            <a:r>
              <a:rPr lang="en-US" sz="5400" dirty="0" smtClean="0">
                <a:solidFill>
                  <a:srgbClr val="FF0000"/>
                </a:solidFill>
              </a:rPr>
              <a:t>$181-$216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44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3060</TotalTime>
  <Words>429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ＭＳ 明朝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Estimated generic price, including a 50% profit margin, for 12 weeks of treatment: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Dzintars Gotham</dc:creator>
  <cp:lastModifiedBy>Dzintars Gotham</cp:lastModifiedBy>
  <cp:revision>43</cp:revision>
  <cp:lastPrinted>2016-07-13T09:19:57Z</cp:lastPrinted>
  <dcterms:created xsi:type="dcterms:W3CDTF">2016-07-13T08:43:03Z</dcterms:created>
  <dcterms:modified xsi:type="dcterms:W3CDTF">2016-07-21T09:28:22Z</dcterms:modified>
</cp:coreProperties>
</file>